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0"/>
  </p:normalViewPr>
  <p:slideViewPr>
    <p:cSldViewPr snapToGrid="0">
      <p:cViewPr varScale="1">
        <p:scale>
          <a:sx n="102" d="100"/>
          <a:sy n="10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698D6-7B33-E05C-43BC-9C3AA2C74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B55EB2-1454-6DCC-7D35-9EC7C23B6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6C886-3B1F-0A28-6E11-C1DD6454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DAA386-3BEE-1B08-E153-11828C80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DC1009-D222-9310-E977-23DED549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3DF4E-AE37-4491-7D9B-C0EDEB2D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A209B4-DB4A-FFA7-B99A-86825543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E922D8-0BC1-D173-7739-3491474E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828E72-D9BD-624D-9FE2-21B0D293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CBF9E-039B-F663-17A5-6EADD404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8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B8F9CC-702E-8D66-E6F1-190322867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F5DBC1-C198-3199-CE5B-826399F19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5965A3-9C99-1F10-308C-E9AAE16F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DCEEF0-71EB-203B-450C-42767B98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570A84-504F-7AF5-F16A-ACCD690D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10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4B283-B03E-BB95-94C1-F9303A69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D2A71D-680E-472B-C368-E006B95E7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27A3E8-0D39-359B-798F-D52EC420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01FA56-303E-B9CA-9ECF-16C57BAE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02E16-AADC-D5B3-96E9-E56A39C4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2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8A463-0B41-CBD0-D94A-2D6EC2A0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ACCCB8-8A0A-02A5-401A-F72E8C708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CD4AF6-FEA9-C2EA-3371-6CB5DD7B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B84D7-CC40-5732-2982-E2196E37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722B10-0DF9-1E63-EB4C-426C7228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79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D6766-BED6-8267-E24A-4FFE3AD7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16662-5636-BB01-8EEB-475E00939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09B69B-AEE5-5178-A546-67ACB740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2B3016-1E78-2969-DF21-8EF38379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F89FC-47DB-6A6F-5685-4D247716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C66482-02A6-2618-C2D4-0B045395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24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010BD-1A64-B3A8-8B9D-A271F13E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958D68-9CBE-3402-647F-BED4099C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D138B3-9376-7C13-B6E9-CF4698B3B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D8ADBE-49E9-D0FC-FC60-BF1EDDDAE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639561-6036-6096-715A-35784F157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F77348-695D-5DE5-2AB3-64664A03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D3184E-83F4-72F2-B2BB-976392E0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39AD81-E4A9-6D4E-037A-903005CA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53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40FC5-D367-09EB-F461-FB60496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FC7942-E5D4-3E38-FDCF-CD05675E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C1AFBE-4CD1-3899-DA24-B94A0761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BA6B99-AE46-5673-9AC0-02A76FED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0CB589-2BD0-C239-AA9B-95C401D1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F92FD5-4C03-B995-2351-D4341853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D0A691-01E3-AC95-ABB8-0F2EAE92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3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3548A-0198-B902-5EB6-BB7E5CB3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2C3485-7CEE-F0DE-B07F-57ADA78A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D25892-0A2B-023E-2934-AA6791FD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D1F2F1-FEB1-5082-6CA4-E7F1299B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989830-33EC-9762-3AC7-FC945140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364B2D-8A7C-4542-4A91-0E4DAB48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5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AF780-0B5C-3D26-F26F-8576886B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0AB31E-7B72-A6D6-517A-D73898C35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B97CD4-3065-1199-13A8-2703FBAC2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A0A2D1-AF22-5BEF-3003-8589B30F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6B8D0-2983-D5AE-7182-369B591C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C6D436-0C8D-21CA-94AF-DACEFABE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72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B3774-D31A-209E-DA7F-016EE1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90027C-CBE6-A2AA-00B0-AC8AAF3ED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A9AFC4-8EE8-EF35-45CE-C4993DD94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BB3-C50B-C546-82C0-2149F77342DA}" type="datetimeFigureOut">
              <a:rPr lang="ru-RU" smtClean="0"/>
              <a:t>19.09.2025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13A1B7-C798-FC0C-3638-9A48468B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678B50-2689-FEF9-D85A-F73AC14C5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6A06A-335C-664A-9A9B-C517C1100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7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F7B54-6D2F-67DB-4BF7-16A4D8924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58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Топ продуктов, дизайн и подача которых мне нравятся (и не только)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0DC770-BD3E-8735-36AC-12F06B519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688" y="6583232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54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615ED-A8AF-516C-36DA-6C3D394D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22" y="365125"/>
            <a:ext cx="10515600" cy="1325563"/>
          </a:xfrm>
        </p:spPr>
        <p:txBody>
          <a:bodyPr/>
          <a:lstStyle/>
          <a:p>
            <a:r>
              <a:rPr lang="ru-RU" dirty="0"/>
              <a:t>Плохие примеры. </a:t>
            </a:r>
            <a:r>
              <a:rPr lang="en-US" dirty="0"/>
              <a:t>Xiaomi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121BB0-AA1F-264B-E590-D318B428A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22" y="1715414"/>
            <a:ext cx="5829822" cy="435133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Функциональность в ущерб эстетике</a:t>
            </a:r>
          </a:p>
          <a:p>
            <a:r>
              <a:rPr lang="ru-RU" b="1" dirty="0"/>
              <a:t>Отсутствие стиля</a:t>
            </a:r>
            <a:r>
              <a:rPr lang="en" dirty="0"/>
              <a:t>: </a:t>
            </a:r>
            <a:r>
              <a:rPr lang="ru-RU" dirty="0"/>
              <a:t>Нет узнаваемого стиля. Дизайн часто мимикрирует под </a:t>
            </a:r>
            <a:r>
              <a:rPr lang="en" dirty="0"/>
              <a:t>Apple </a:t>
            </a:r>
            <a:r>
              <a:rPr lang="ru-RU" dirty="0"/>
              <a:t>и других. </a:t>
            </a:r>
          </a:p>
          <a:p>
            <a:r>
              <a:rPr lang="ru-RU" b="1" i="1" dirty="0"/>
              <a:t>Перегруженный интерфейс (</a:t>
            </a:r>
            <a:r>
              <a:rPr lang="en" b="1" i="1" dirty="0"/>
              <a:t>MIUI/</a:t>
            </a:r>
            <a:r>
              <a:rPr lang="en" b="1" i="1" dirty="0" err="1"/>
              <a:t>HyperOS</a:t>
            </a:r>
            <a:r>
              <a:rPr lang="en" b="1" i="1" dirty="0"/>
              <a:t>): </a:t>
            </a:r>
            <a:r>
              <a:rPr lang="ru-RU" dirty="0"/>
              <a:t>Агрессивная реклама, визуальный хаос и нагромождение функций.</a:t>
            </a:r>
          </a:p>
          <a:p>
            <a:r>
              <a:rPr lang="ru-RU" b="1" dirty="0"/>
              <a:t>Тактильные компромиссы</a:t>
            </a:r>
            <a:r>
              <a:rPr lang="ru-RU" dirty="0"/>
              <a:t>: Экономия на материалах (пластик) создает ощущение дешевизны. </a:t>
            </a:r>
          </a:p>
          <a:p>
            <a:r>
              <a:rPr lang="ru-RU" b="1" i="1" dirty="0"/>
              <a:t>Непоследовательность</a:t>
            </a:r>
            <a:r>
              <a:rPr lang="ru-RU" dirty="0"/>
              <a:t>: Разрозненная линейка продуктов без общей философии.</a:t>
            </a:r>
          </a:p>
          <a:p>
            <a:r>
              <a:rPr lang="ru-RU" dirty="0"/>
              <a:t>Продает характеристики за деньги, но не эмоции. Опыт использования функциональный, но редко доставляет эстетическое удовольствие.</a:t>
            </a:r>
          </a:p>
          <a:p>
            <a:endParaRPr lang="ru-RU" dirty="0"/>
          </a:p>
        </p:txBody>
      </p:sp>
      <p:pic>
        <p:nvPicPr>
          <p:cNvPr id="7170" name="Picture 2" descr="Обзор Xiaomi Redmi Note 14 Pro+: смартфона, у которого слишком много  недостатков — Отзывы TehnObzor">
            <a:extLst>
              <a:ext uri="{FF2B5EF4-FFF2-40B4-BE49-F238E27FC236}">
                <a16:creationId xmlns:a16="http://schemas.microsoft.com/office/drawing/2014/main" id="{D71F5662-FF86-B5A9-1226-504E01D4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34" y="2941189"/>
            <a:ext cx="5464132" cy="35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-review.com Презентация Xiaomi: Mi 11 Ultra, Mi Band 6 и классный  роутер">
            <a:extLst>
              <a:ext uri="{FF2B5EF4-FFF2-40B4-BE49-F238E27FC236}">
                <a16:creationId xmlns:a16="http://schemas.microsoft.com/office/drawing/2014/main" id="{D4275650-9922-D2C7-23DF-40374991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15" y="143369"/>
            <a:ext cx="4238451" cy="26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0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F4843-545E-B135-B826-6695F26B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примеры. </a:t>
            </a:r>
            <a:r>
              <a:rPr lang="en-US" dirty="0"/>
              <a:t>VK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49FFA-F77A-4AB4-AFB9-A85C52155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3" y="1690688"/>
            <a:ext cx="5074085" cy="435133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Визуальный хаос и цифровая коммуналка</a:t>
            </a:r>
          </a:p>
          <a:p>
            <a:r>
              <a:rPr lang="ru-RU" b="1" i="1" dirty="0"/>
              <a:t>Интерфейсная каша</a:t>
            </a:r>
            <a:r>
              <a:rPr lang="ru-RU" dirty="0"/>
              <a:t>: Десятки шрифтов, кнопок, рекламы. Нет воздуха и иерархии. Вызывает когнитивную усталость.  </a:t>
            </a:r>
          </a:p>
          <a:p>
            <a:r>
              <a:rPr lang="ru-RU" b="1" i="1" dirty="0"/>
              <a:t>Накопительный эффект</a:t>
            </a:r>
            <a:r>
              <a:rPr lang="ru-RU" dirty="0"/>
              <a:t>: Новые функции механически встраиваются в старый каркас, создавая цифровой </a:t>
            </a:r>
            <a:r>
              <a:rPr lang="ru-RU" dirty="0" err="1"/>
              <a:t>хаббард</a:t>
            </a:r>
            <a:r>
              <a:rPr lang="ru-RU" dirty="0"/>
              <a:t>. · </a:t>
            </a:r>
          </a:p>
          <a:p>
            <a:r>
              <a:rPr lang="ru-RU" b="1" i="1" dirty="0"/>
              <a:t>Устаревшая эстетика</a:t>
            </a:r>
            <a:r>
              <a:rPr lang="ru-RU" dirty="0"/>
              <a:t>: Визуальный язык долгое время был унылым и утилитарным.</a:t>
            </a:r>
          </a:p>
          <a:p>
            <a:r>
              <a:rPr lang="ru-RU" dirty="0"/>
              <a:t> </a:t>
            </a:r>
            <a:r>
              <a:rPr lang="ru-RU" b="1" i="1" dirty="0"/>
              <a:t>Отсутствие элегантности</a:t>
            </a:r>
            <a:r>
              <a:rPr lang="ru-RU" dirty="0"/>
              <a:t>: Опыт использования прагматичный, но лишенный стиля и заботы о пользователе.</a:t>
            </a:r>
          </a:p>
          <a:p>
            <a:r>
              <a:rPr lang="ru-RU" dirty="0"/>
              <a:t>Цифровое пространство, где находиться неуютно из-за визуального шума.</a:t>
            </a:r>
          </a:p>
          <a:p>
            <a:endParaRPr lang="ru-RU" dirty="0"/>
          </a:p>
        </p:txBody>
      </p:sp>
      <p:pic>
        <p:nvPicPr>
          <p:cNvPr id="8198" name="Picture 6" descr="ВКонтакте персонализирует вкладку «Сервисы», а интерфейс будет  подстраиваться под пользователя">
            <a:extLst>
              <a:ext uri="{FF2B5EF4-FFF2-40B4-BE49-F238E27FC236}">
                <a16:creationId xmlns:a16="http://schemas.microsoft.com/office/drawing/2014/main" id="{5617AA81-AA10-51BB-1E88-9D10099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38" y="1690688"/>
            <a:ext cx="7045375" cy="423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5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7A376-C0A3-8926-9294-E8B6ED55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примеры. ЛЭТУАЛЬ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FF4FF-4083-7B02-1B9D-8C1C0720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51" y="1690688"/>
            <a:ext cx="6001011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Китч и бутафорская роскошь</a:t>
            </a:r>
          </a:p>
          <a:p>
            <a:r>
              <a:rPr lang="ru-RU" b="1" dirty="0"/>
              <a:t>Визуальный шум</a:t>
            </a:r>
            <a:r>
              <a:rPr lang="ru-RU" dirty="0"/>
              <a:t>: Обилие акционных стикеров и плакатов создает ощущение базара, а не премиального ритейла. ·</a:t>
            </a:r>
          </a:p>
          <a:p>
            <a:r>
              <a:rPr lang="ru-RU" i="1" dirty="0"/>
              <a:t>Устаревший образ</a:t>
            </a:r>
            <a:r>
              <a:rPr lang="ru-RU" dirty="0"/>
              <a:t>: Эстетика застряла в гламуре 2000-х и не развивалась. </a:t>
            </a:r>
          </a:p>
          <a:p>
            <a:r>
              <a:rPr lang="ru-RU" b="1" dirty="0"/>
              <a:t>Диспропорция</a:t>
            </a:r>
            <a:r>
              <a:rPr lang="ru-RU" dirty="0"/>
              <a:t>: Массивная мебель и тесные проходы. Пространство не работает на комфорт.</a:t>
            </a:r>
          </a:p>
          <a:p>
            <a:r>
              <a:rPr lang="ru-RU" dirty="0"/>
              <a:t>Вызывает ассоциации с безвкусицей и «понтами». Ориентация на аудиторию, желающую казаться богаче.</a:t>
            </a:r>
          </a:p>
          <a:p>
            <a:endParaRPr lang="ru-RU" dirty="0"/>
          </a:p>
        </p:txBody>
      </p:sp>
      <p:pic>
        <p:nvPicPr>
          <p:cNvPr id="9218" name="Picture 2" descr="Летуаль">
            <a:extLst>
              <a:ext uri="{FF2B5EF4-FFF2-40B4-BE49-F238E27FC236}">
                <a16:creationId xmlns:a16="http://schemas.microsoft.com/office/drawing/2014/main" id="{96CC039A-58C9-08C7-72AB-39007986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82" y="3429000"/>
            <a:ext cx="5514267" cy="31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ЛЭТУАЛЬ Подарочный пакет ЛЭТУАЛЬ большой купить по цене 199₽ в ЛЭТУАЛЬ">
            <a:extLst>
              <a:ext uri="{FF2B5EF4-FFF2-40B4-BE49-F238E27FC236}">
                <a16:creationId xmlns:a16="http://schemas.microsoft.com/office/drawing/2014/main" id="{4FC06EFF-EBCE-8AAC-6E0A-82221279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762" y="47169"/>
            <a:ext cx="3287038" cy="328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18A55-4001-D379-4016-861E7D4D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5" y="377651"/>
            <a:ext cx="10515600" cy="1325563"/>
          </a:xfrm>
        </p:spPr>
        <p:txBody>
          <a:bodyPr/>
          <a:lstStyle/>
          <a:p>
            <a:r>
              <a:rPr lang="ru-RU" dirty="0"/>
              <a:t>Плохие примеры. </a:t>
            </a:r>
            <a:r>
              <a:rPr lang="en-US" dirty="0"/>
              <a:t> </a:t>
            </a:r>
            <a:r>
              <a:rPr lang="ru-RU" dirty="0"/>
              <a:t>Москва-сити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DE55F0-E2F4-59F0-F99B-6CE9D0222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40" y="1825625"/>
            <a:ext cx="5687860" cy="435133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Архитектура подавления и разнобоя</a:t>
            </a:r>
          </a:p>
          <a:p>
            <a:r>
              <a:rPr lang="ru-RU" b="1" i="1" dirty="0"/>
              <a:t>Архитектурный разнобой</a:t>
            </a:r>
            <a:r>
              <a:rPr lang="ru-RU" dirty="0"/>
              <a:t>: Башни строили разные архитекторы без единого плана. Они конфликтуют, а не дополняют друг друга. </a:t>
            </a:r>
          </a:p>
          <a:p>
            <a:r>
              <a:rPr lang="ru-RU" dirty="0"/>
              <a:t> </a:t>
            </a:r>
            <a:r>
              <a:rPr lang="ru-RU" b="1" i="1" dirty="0"/>
              <a:t>Отсутствие человеческого масштаба</a:t>
            </a:r>
            <a:r>
              <a:rPr lang="ru-RU" dirty="0"/>
              <a:t>: Подавляющие стеклянные стены, ветрено, нет уюта. Человек чувствует себя муравьем.</a:t>
            </a:r>
          </a:p>
          <a:p>
            <a:r>
              <a:rPr lang="ru-RU" dirty="0"/>
              <a:t> </a:t>
            </a:r>
            <a:r>
              <a:rPr lang="ru-RU" b="1" i="1" dirty="0"/>
              <a:t>Уничтожение истории</a:t>
            </a:r>
            <a:r>
              <a:rPr lang="ru-RU" dirty="0"/>
              <a:t>: Ради строительства полностью снесли исторический район «Камушки». </a:t>
            </a:r>
          </a:p>
          <a:p>
            <a:r>
              <a:rPr lang="ru-RU" b="1" i="1" dirty="0"/>
              <a:t>Отсутствие зелени</a:t>
            </a:r>
            <a:r>
              <a:rPr lang="ru-RU" dirty="0"/>
              <a:t>: Нет парков, только декоративные деревца в кадках. Жара летом и ветер зимой из-за непродуманной среды.</a:t>
            </a:r>
          </a:p>
          <a:p>
            <a:r>
              <a:rPr lang="ru-RU" dirty="0"/>
              <a:t>Демонстрация денег и амбиций, лишенная вкуса, гармонии и заботы о человеке. Не жилая среда, а набор коммерческих небоскребов. </a:t>
            </a:r>
          </a:p>
          <a:p>
            <a:endParaRPr lang="ru-RU" dirty="0"/>
          </a:p>
        </p:txBody>
      </p:sp>
      <p:pic>
        <p:nvPicPr>
          <p:cNvPr id="10242" name="Picture 2" descr="Камушки» переезжают: какой дом построили по реновации напротив «Москва-Сити»  — Комплекс градостроительной политики и строительства города Москвы">
            <a:extLst>
              <a:ext uri="{FF2B5EF4-FFF2-40B4-BE49-F238E27FC236}">
                <a16:creationId xmlns:a16="http://schemas.microsoft.com/office/drawing/2014/main" id="{B037BC90-93AC-A1BD-3C51-FD71F5A1E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30" y="1825625"/>
            <a:ext cx="6007048" cy="39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5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5D9A-40CF-A81D-7835-A3840C76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ТОП-5 хороших примеров (</a:t>
            </a:r>
            <a:r>
              <a:rPr lang="en-US" dirty="0"/>
              <a:t>IMHO)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FE690-24A6-FFFD-DE40-A1F19A90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ВКУСВИЛЛ</a:t>
            </a:r>
            <a:r>
              <a:rPr lang="en-US" dirty="0"/>
              <a:t> (</a:t>
            </a:r>
            <a:r>
              <a:rPr lang="ru-RU" dirty="0"/>
              <a:t>сеть магазинов)</a:t>
            </a:r>
          </a:p>
          <a:p>
            <a:r>
              <a:rPr lang="en-US" dirty="0"/>
              <a:t>APPLE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/>
              <a:t>IKEA</a:t>
            </a:r>
          </a:p>
          <a:p>
            <a:r>
              <a:rPr lang="en-US" dirty="0"/>
              <a:t>Flower Knows (</a:t>
            </a:r>
            <a:r>
              <a:rPr lang="ru-RU" dirty="0"/>
              <a:t>бренд косметики)</a:t>
            </a:r>
          </a:p>
          <a:p>
            <a:r>
              <a:rPr lang="ru-RU" dirty="0"/>
              <a:t>Золотое яблоко</a:t>
            </a:r>
          </a:p>
        </p:txBody>
      </p:sp>
    </p:spTree>
    <p:extLst>
      <p:ext uri="{BB962C8B-B14F-4D97-AF65-F5344CB8AC3E}">
        <p14:creationId xmlns:p14="http://schemas.microsoft.com/office/powerpoint/2010/main" val="147027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AAA8D-EBAA-33F1-93E7-36E8F7C5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ТОП-5 нехороших примеров (</a:t>
            </a:r>
            <a:r>
              <a:rPr lang="en-US" dirty="0"/>
              <a:t>IMHO)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81EB3-C9CD-5121-15EE-70D93826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Добрый кола</a:t>
            </a:r>
          </a:p>
          <a:p>
            <a:r>
              <a:rPr lang="en-US" dirty="0"/>
              <a:t>Xiaomi</a:t>
            </a:r>
          </a:p>
          <a:p>
            <a:r>
              <a:rPr lang="en-US" dirty="0"/>
              <a:t>VK</a:t>
            </a:r>
          </a:p>
          <a:p>
            <a:r>
              <a:rPr lang="ru-RU" dirty="0"/>
              <a:t>ЛЭТУАЛЬ</a:t>
            </a:r>
            <a:endParaRPr lang="en-US" dirty="0"/>
          </a:p>
          <a:p>
            <a:r>
              <a:rPr lang="ru-RU" dirty="0"/>
              <a:t>Москва-сити (как проект и архитектура, а не идея)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24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272AA-E9B5-AEA2-6C43-0B3F80ED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примеры. ВКУСВИЛЛ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2AA429-5DB6-6229-5C77-753A84B63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28" y="1565427"/>
            <a:ext cx="5412288" cy="4351338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Дизайн доверия и заботы</a:t>
            </a:r>
          </a:p>
          <a:p>
            <a:r>
              <a:rPr lang="ru-RU" sz="2000" b="1" i="1" dirty="0"/>
              <a:t>Чистота и порядок</a:t>
            </a:r>
            <a:r>
              <a:rPr lang="ru-RU" sz="2000" dirty="0"/>
              <a:t>: Стерильный белый свет, минимализм в магазинах и на упаковке сигнализируют о свежести и безопасности. </a:t>
            </a:r>
            <a:br>
              <a:rPr lang="ru-RU" sz="2000" dirty="0"/>
            </a:br>
            <a:r>
              <a:rPr lang="ru-RU" sz="2000" b="1" i="1" dirty="0"/>
              <a:t>Честность и прозрачность</a:t>
            </a:r>
            <a:r>
              <a:rPr lang="ru-RU" sz="2000" dirty="0"/>
              <a:t>: Акцент на составе и происхождении продукта. Минималистичный дизайн говорит «нам нечего скрывать». </a:t>
            </a:r>
            <a:br>
              <a:rPr lang="ru-RU" sz="2000" dirty="0"/>
            </a:br>
            <a:r>
              <a:rPr lang="ru-RU" sz="2000" b="1" i="1" dirty="0"/>
              <a:t>Экологичность</a:t>
            </a:r>
            <a:r>
              <a:rPr lang="ru-RU" sz="2000" dirty="0"/>
              <a:t>: Натуральные цвета, крафт, дерево. Совпадает с ценностями осознанного потребителя.  </a:t>
            </a:r>
            <a:br>
              <a:rPr lang="ru-RU" sz="2000" dirty="0"/>
            </a:br>
            <a:r>
              <a:rPr lang="ru-RU" sz="2000" b="1" i="1" dirty="0"/>
              <a:t>Целостность</a:t>
            </a:r>
            <a:r>
              <a:rPr lang="ru-RU" sz="2000" dirty="0"/>
              <a:t>: Единый стиль от приложения до ценника. Бренд ощущается надежным и последовательным.</a:t>
            </a:r>
          </a:p>
          <a:p>
            <a:r>
              <a:rPr lang="ru-RU" sz="2000" dirty="0"/>
              <a:t>Продает не только еду, но уверенность и заботу о здоровье.</a:t>
            </a:r>
          </a:p>
          <a:p>
            <a:endParaRPr lang="ru-RU" dirty="0"/>
          </a:p>
        </p:txBody>
      </p:sp>
      <p:pic>
        <p:nvPicPr>
          <p:cNvPr id="1026" name="Picture 2" descr="Как стать поставщиком «ВкусВилл» | Optimatest.ru">
            <a:extLst>
              <a:ext uri="{FF2B5EF4-FFF2-40B4-BE49-F238E27FC236}">
                <a16:creationId xmlns:a16="http://schemas.microsoft.com/office/drawing/2014/main" id="{DE76B391-C3E4-C722-23D2-2FEF39A6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628" y="150313"/>
            <a:ext cx="3604321" cy="203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кусВилл» об импортозамещении: в России могут сделать любой продукт">
            <a:extLst>
              <a:ext uri="{FF2B5EF4-FFF2-40B4-BE49-F238E27FC236}">
                <a16:creationId xmlns:a16="http://schemas.microsoft.com/office/drawing/2014/main" id="{777E22AE-574D-76C9-D705-61C82102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16" y="2461854"/>
            <a:ext cx="6318998" cy="40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1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60A58-E1CB-91AD-0F08-737C5F75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примеры. </a:t>
            </a:r>
            <a:r>
              <a:rPr lang="en-US" dirty="0"/>
              <a:t>APPLE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1CF5D-DDF2-36BB-586C-9972B027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6" y="1690688"/>
            <a:ext cx="5412288" cy="455012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Дизайн как культ премиальности и простоты</a:t>
            </a:r>
          </a:p>
          <a:p>
            <a:r>
              <a:rPr lang="ru-RU" b="1" i="1" dirty="0"/>
              <a:t>Культ минимализма</a:t>
            </a:r>
            <a:r>
              <a:rPr lang="ru-RU" dirty="0"/>
              <a:t>: Акцент на материалы (алюминий, стекло) и тактильные ощущения. Продукты — предметы желания. </a:t>
            </a:r>
            <a:br>
              <a:rPr lang="ru-RU" dirty="0"/>
            </a:br>
            <a:r>
              <a:rPr lang="ru-RU" b="1" i="1" dirty="0"/>
              <a:t>Интуитивность</a:t>
            </a:r>
            <a:r>
              <a:rPr lang="ru-RU" dirty="0"/>
              <a:t>: Идеальный </a:t>
            </a:r>
            <a:r>
              <a:rPr lang="en" dirty="0"/>
              <a:t>UX/UI. </a:t>
            </a:r>
            <a:r>
              <a:rPr lang="ru-RU" dirty="0"/>
              <a:t>Опыт использования — магия того, что «оно просто работает». </a:t>
            </a:r>
            <a:br>
              <a:rPr lang="ru-RU" dirty="0"/>
            </a:br>
            <a:r>
              <a:rPr lang="ru-RU" b="1" i="1" dirty="0"/>
              <a:t>Экосистема</a:t>
            </a:r>
            <a:r>
              <a:rPr lang="ru-RU" dirty="0"/>
              <a:t>: Максимальная ценность в том, как все устройства и сервисы работают вместе </a:t>
            </a:r>
            <a:r>
              <a:rPr lang="ru-RU" dirty="0" err="1"/>
              <a:t>бесшовно</a:t>
            </a:r>
            <a:r>
              <a:rPr lang="ru-RU" dirty="0"/>
              <a:t>. </a:t>
            </a:r>
            <a:br>
              <a:rPr lang="ru-RU" dirty="0"/>
            </a:br>
            <a:r>
              <a:rPr lang="ru-RU" b="1" i="1" dirty="0"/>
              <a:t>Статус</a:t>
            </a:r>
            <a:r>
              <a:rPr lang="ru-RU" dirty="0"/>
              <a:t>: Лаконичный дизайн вместо броских логотипов. Владение продуктом — знак принадлежности к сообществу.</a:t>
            </a:r>
          </a:p>
          <a:p>
            <a:r>
              <a:rPr lang="ru-RU" dirty="0"/>
              <a:t>Продает не только устройства, но статус, опыт и ощущение будущего.</a:t>
            </a:r>
          </a:p>
          <a:p>
            <a:endParaRPr lang="ru-RU" dirty="0"/>
          </a:p>
        </p:txBody>
      </p:sp>
      <p:pic>
        <p:nvPicPr>
          <p:cNvPr id="2050" name="Picture 2" descr="iPort - Официальный Apple Premium Reseller в Санкт-Петербурге">
            <a:extLst>
              <a:ext uri="{FF2B5EF4-FFF2-40B4-BE49-F238E27FC236}">
                <a16:creationId xmlns:a16="http://schemas.microsoft.com/office/drawing/2014/main" id="{A0AE2B4F-B7F6-9AF6-5BD4-61327C55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02" y="502982"/>
            <a:ext cx="4569192" cy="28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резентация Apple 2025: все новинки iPhone, Apple Watch и AirPods">
            <a:extLst>
              <a:ext uri="{FF2B5EF4-FFF2-40B4-BE49-F238E27FC236}">
                <a16:creationId xmlns:a16="http://schemas.microsoft.com/office/drawing/2014/main" id="{43D0A574-A7A2-20CC-5EE6-E3BAC9EF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666" y="3305610"/>
            <a:ext cx="6066328" cy="34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07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17DAC-1C10-C5F6-3787-83B4A1D5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примеры. </a:t>
            </a:r>
            <a:r>
              <a:rPr lang="en-US" dirty="0"/>
              <a:t>IKEA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19238A-DF92-984C-2639-61F3D848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6" y="1690688"/>
            <a:ext cx="5570952" cy="467253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Демократизация дизайна и вдохновения</a:t>
            </a:r>
          </a:p>
          <a:p>
            <a:r>
              <a:rPr lang="ru-RU" b="1" i="1" dirty="0"/>
              <a:t>Доступный стиль</a:t>
            </a:r>
            <a:r>
              <a:rPr lang="ru-RU" dirty="0"/>
              <a:t>: Сделала скандинавский дизайн массовым и желанным. </a:t>
            </a:r>
            <a:br>
              <a:rPr lang="ru-RU" dirty="0"/>
            </a:br>
            <a:r>
              <a:rPr lang="ru-RU" b="1" i="1" dirty="0"/>
              <a:t>Опыт погружения</a:t>
            </a:r>
            <a:r>
              <a:rPr lang="ru-RU" dirty="0"/>
              <a:t>: Магазины-шоурумы с готовыми интерьерами, которые дарят ощущение уюта и ностальгии. </a:t>
            </a:r>
            <a:br>
              <a:rPr lang="ru-RU" dirty="0"/>
            </a:br>
            <a:r>
              <a:rPr lang="ru-RU" b="1" i="1" dirty="0"/>
              <a:t>Эффект </a:t>
            </a:r>
            <a:r>
              <a:rPr lang="en" b="1" i="1" dirty="0"/>
              <a:t>IKEA</a:t>
            </a:r>
            <a:r>
              <a:rPr lang="en" dirty="0"/>
              <a:t>: </a:t>
            </a:r>
            <a:r>
              <a:rPr lang="ru-RU" dirty="0"/>
              <a:t>Сборка мебели своими руками создает личную историю и привязанность к продукту. </a:t>
            </a:r>
            <a:br>
              <a:rPr lang="ru-RU" dirty="0"/>
            </a:br>
            <a:r>
              <a:rPr lang="ru-RU" b="1" i="1" dirty="0"/>
              <a:t>Единый язык</a:t>
            </a:r>
            <a:r>
              <a:rPr lang="ru-RU" dirty="0"/>
              <a:t>: Узнаваемый стиль каталогов, указателей и упаковки.</a:t>
            </a:r>
          </a:p>
          <a:p>
            <a:r>
              <a:rPr lang="ru-RU" dirty="0"/>
              <a:t>Продает не только мебель, но решения, которые хочется вписать в жизнь и возможность самовыражения</a:t>
            </a:r>
          </a:p>
          <a:p>
            <a:endParaRPr lang="ru-RU" dirty="0"/>
          </a:p>
        </p:txBody>
      </p:sp>
      <p:pic>
        <p:nvPicPr>
          <p:cNvPr id="3074" name="Picture 2" descr="Here's a first look inside the new downtown IKEA in San Francisco">
            <a:extLst>
              <a:ext uri="{FF2B5EF4-FFF2-40B4-BE49-F238E27FC236}">
                <a16:creationId xmlns:a16="http://schemas.microsoft.com/office/drawing/2014/main" id="{EB8BD062-986E-8A5C-3842-D3530FA8B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9142"/>
            <a:ext cx="5785916" cy="38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KEA планирует построить торговый центр внутри МКАД – Москва 24, 23.04.2015">
            <a:extLst>
              <a:ext uri="{FF2B5EF4-FFF2-40B4-BE49-F238E27FC236}">
                <a16:creationId xmlns:a16="http://schemas.microsoft.com/office/drawing/2014/main" id="{E54C48D9-7024-13FA-4F6A-228FE20AC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397" y="168602"/>
            <a:ext cx="3439437" cy="25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6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49352-C5A3-122F-0D57-FB96BDBF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27" y="14434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Хорошие примеры. </a:t>
            </a:r>
            <a:br>
              <a:rPr lang="en-US" dirty="0"/>
            </a:br>
            <a:r>
              <a:rPr lang="en-US" dirty="0"/>
              <a:t>FLOWER KNOWS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631858-CF48-8B6A-AB68-8883F507D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27" y="1841001"/>
            <a:ext cx="5079629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Дизайн как сказка и предмет коллекционирования</a:t>
            </a:r>
          </a:p>
          <a:p>
            <a:r>
              <a:rPr lang="ru-RU" b="1" i="1" dirty="0"/>
              <a:t>Не продукт, а артефакт</a:t>
            </a:r>
            <a:r>
              <a:rPr lang="ru-RU" dirty="0"/>
              <a:t>: Косметика с невероятно проработанной упаковкой в виде шкатулок, сердечек и т.д. </a:t>
            </a:r>
            <a:br>
              <a:rPr lang="en-US" dirty="0"/>
            </a:br>
            <a:r>
              <a:rPr lang="ru-RU" b="1" i="1" dirty="0"/>
              <a:t>Погружение в вселенную</a:t>
            </a:r>
            <a:r>
              <a:rPr lang="ru-RU" dirty="0"/>
              <a:t>: У каждой коллекции есть своя история и мифология. </a:t>
            </a:r>
            <a:br>
              <a:rPr lang="en-US" dirty="0"/>
            </a:br>
            <a:r>
              <a:rPr lang="ru-RU" dirty="0"/>
              <a:t>Покупка — это акт вхождения в сказку. </a:t>
            </a:r>
            <a:br>
              <a:rPr lang="en-US" dirty="0"/>
            </a:br>
            <a:r>
              <a:rPr lang="ru-RU" b="1" i="1" dirty="0"/>
              <a:t>Тактильность и вау-эффект</a:t>
            </a:r>
            <a:r>
              <a:rPr lang="ru-RU" dirty="0"/>
              <a:t>: Процесс использования становится ритуалом. </a:t>
            </a:r>
            <a:br>
              <a:rPr lang="en-US" dirty="0"/>
            </a:br>
            <a:r>
              <a:rPr lang="ru-RU" b="1" i="1" dirty="0"/>
              <a:t>Фотогеничность</a:t>
            </a:r>
            <a:r>
              <a:rPr lang="ru-RU" dirty="0"/>
              <a:t>: Дизайн идеально заточен под </a:t>
            </a:r>
            <a:r>
              <a:rPr lang="ru-RU" dirty="0" err="1"/>
              <a:t>виральность</a:t>
            </a:r>
            <a:r>
              <a:rPr lang="ru-RU" dirty="0"/>
              <a:t> в соцсетях.</a:t>
            </a:r>
          </a:p>
          <a:p>
            <a:r>
              <a:rPr lang="ru-RU" dirty="0"/>
              <a:t>Продает не косметику, а мечту, волшебство и эскапизм</a:t>
            </a:r>
          </a:p>
          <a:p>
            <a:endParaRPr lang="ru-RU" dirty="0"/>
          </a:p>
        </p:txBody>
      </p:sp>
      <p:pic>
        <p:nvPicPr>
          <p:cNvPr id="4100" name="Picture 4" descr="Что в красивых упаковках Flower Knows Little Angel ? | Отзывы покупателей |  Косметиста">
            <a:extLst>
              <a:ext uri="{FF2B5EF4-FFF2-40B4-BE49-F238E27FC236}">
                <a16:creationId xmlns:a16="http://schemas.microsoft.com/office/drawing/2014/main" id="{C4EFB923-34D7-9B50-9FA9-6BF92A8E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84" y="3574015"/>
            <a:ext cx="4438279" cy="295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lower Knows Strawberry Rococo Series Рельефные румяна Тонкая пудра для  макияжа Гладкие стойкие румяна для лица Укрепляющий цвет макияжа">
            <a:extLst>
              <a:ext uri="{FF2B5EF4-FFF2-40B4-BE49-F238E27FC236}">
                <a16:creationId xmlns:a16="http://schemas.microsoft.com/office/drawing/2014/main" id="{D4D46291-32AC-F956-CCA7-41CC8384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22" y="326502"/>
            <a:ext cx="3992061" cy="39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2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8D9BF-0BE8-1433-40BE-62094A60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" y="277443"/>
            <a:ext cx="10515600" cy="1325563"/>
          </a:xfrm>
        </p:spPr>
        <p:txBody>
          <a:bodyPr/>
          <a:lstStyle/>
          <a:p>
            <a:r>
              <a:rPr lang="ru-RU" dirty="0"/>
              <a:t>Хорошие примеры. Золотое Яблоко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7235EC-F8BE-74A8-3F4B-26369EEB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79" y="1690688"/>
            <a:ext cx="5161768" cy="457517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Роскошь как современное искусство</a:t>
            </a:r>
          </a:p>
          <a:p>
            <a:r>
              <a:rPr lang="ru-RU" b="1" i="1" dirty="0"/>
              <a:t>Архитектура как искусство</a:t>
            </a:r>
            <a:r>
              <a:rPr lang="ru-RU" dirty="0"/>
              <a:t>: Магазины — это авторские проекты от звездных бюро. Посещение становится событием. </a:t>
            </a:r>
            <a:br>
              <a:rPr lang="en-US" dirty="0"/>
            </a:br>
            <a:r>
              <a:rPr lang="ru-RU" b="1" i="1" dirty="0"/>
              <a:t>Эстетика</a:t>
            </a:r>
            <a:r>
              <a:rPr lang="en-US" dirty="0"/>
              <a:t>: </a:t>
            </a:r>
            <a:r>
              <a:rPr lang="ru-RU" dirty="0"/>
              <a:t>Ассоциация с современным искусством и модной аудиторией.</a:t>
            </a:r>
          </a:p>
          <a:p>
            <a:r>
              <a:rPr lang="ru-RU" dirty="0"/>
              <a:t>Продает не товары, а статус, доступ к миру высокой эстетики и принадлежность к сообществу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лаймовые пакеты везде)</a:t>
            </a:r>
          </a:p>
          <a:p>
            <a:endParaRPr lang="ru-RU" dirty="0"/>
          </a:p>
        </p:txBody>
      </p:sp>
      <p:pic>
        <p:nvPicPr>
          <p:cNvPr id="5122" name="Picture 2" descr="Золотое Яблоко» расширяет сеть магазинов в Беларуси | New-Retail.ru">
            <a:extLst>
              <a:ext uri="{FF2B5EF4-FFF2-40B4-BE49-F238E27FC236}">
                <a16:creationId xmlns:a16="http://schemas.microsoft.com/office/drawing/2014/main" id="{F955BB46-45E4-DE54-A826-33247B1D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05" y="2748573"/>
            <a:ext cx="5319995" cy="37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Золотое яблоко — купить в интернет-магазине «Золотое яблоко»">
            <a:extLst>
              <a:ext uri="{FF2B5EF4-FFF2-40B4-BE49-F238E27FC236}">
                <a16:creationId xmlns:a16="http://schemas.microsoft.com/office/drawing/2014/main" id="{519578B6-4133-A9C7-2467-9E75515B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02" y="277443"/>
            <a:ext cx="3392227" cy="230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6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AAE1A-1833-19DD-03E8-D3F478BD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примеры. Добрый кола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CD9468-F774-6BA8-8A1C-B9638633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19" y="1462370"/>
            <a:ext cx="5349657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Дизайн неискренности</a:t>
            </a:r>
          </a:p>
          <a:p>
            <a:r>
              <a:rPr lang="ru-RU" b="1" i="1" dirty="0"/>
              <a:t>Визуальный шум</a:t>
            </a:r>
            <a:r>
              <a:rPr lang="ru-RU" dirty="0"/>
              <a:t>: Эклектичный дизайн, похожий на набор случайных элементов. Нет целостности. </a:t>
            </a:r>
            <a:br>
              <a:rPr lang="ru-RU" dirty="0"/>
            </a:br>
            <a:r>
              <a:rPr lang="ru-RU" b="1" i="1" dirty="0"/>
              <a:t>«Дешевая» палитра</a:t>
            </a:r>
            <a:r>
              <a:rPr lang="ru-RU" dirty="0"/>
              <a:t>: Ядовитые цвета ассоциируются с низкобюджетными продуктами. </a:t>
            </a:r>
            <a:br>
              <a:rPr lang="ru-RU" dirty="0"/>
            </a:br>
            <a:r>
              <a:rPr lang="ru-RU" b="1" i="1" dirty="0"/>
              <a:t>Вторичность</a:t>
            </a:r>
            <a:r>
              <a:rPr lang="ru-RU" dirty="0"/>
              <a:t>: Ощущение неудачной копии лидеров рынка без собственной культуры.</a:t>
            </a:r>
          </a:p>
          <a:p>
            <a:r>
              <a:rPr lang="ru-RU" dirty="0"/>
              <a:t>Вызывает недоверие. Дизайн кричит об экономии и отсутствии вкуса.</a:t>
            </a:r>
          </a:p>
          <a:p>
            <a:endParaRPr lang="ru-RU" dirty="0"/>
          </a:p>
        </p:txBody>
      </p:sp>
      <p:pic>
        <p:nvPicPr>
          <p:cNvPr id="6146" name="Picture 2" descr="Лимонад Добрый Кола зеро 0,5 л">
            <a:extLst>
              <a:ext uri="{FF2B5EF4-FFF2-40B4-BE49-F238E27FC236}">
                <a16:creationId xmlns:a16="http://schemas.microsoft.com/office/drawing/2014/main" id="{0E1BEA22-B774-EB15-4846-1476AA33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94" y="2893511"/>
            <a:ext cx="5603687" cy="37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Добрый &quot;Кола без сахара&quot;">
            <a:extLst>
              <a:ext uri="{FF2B5EF4-FFF2-40B4-BE49-F238E27FC236}">
                <a16:creationId xmlns:a16="http://schemas.microsoft.com/office/drawing/2014/main" id="{81EB2B19-1BCC-3473-6F57-5292BF27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49" y="278994"/>
            <a:ext cx="2366752" cy="23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514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863</Words>
  <Application>Microsoft Macintosh PowerPoint</Application>
  <PresentationFormat>Широкоэкранный</PresentationFormat>
  <Paragraphs>65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Топ продуктов, дизайн и подача которых мне нравятся (и не только)</vt:lpstr>
      <vt:lpstr>ТОП-5 хороших примеров (IMHO)</vt:lpstr>
      <vt:lpstr>ТОП-5 нехороших примеров (IMHO)</vt:lpstr>
      <vt:lpstr>Хорошие примеры. ВКУСВИЛЛ</vt:lpstr>
      <vt:lpstr>Хорошие примеры. APPLE</vt:lpstr>
      <vt:lpstr>Хорошие примеры. IKEA</vt:lpstr>
      <vt:lpstr>Хорошие примеры.  FLOWER KNOWS</vt:lpstr>
      <vt:lpstr>Хорошие примеры. Золотое Яблоко</vt:lpstr>
      <vt:lpstr>Плохие примеры. Добрый кола </vt:lpstr>
      <vt:lpstr>Плохие примеры. Xiaomi</vt:lpstr>
      <vt:lpstr>Плохие примеры. VK </vt:lpstr>
      <vt:lpstr>Плохие примеры. ЛЭТУАЛЬ</vt:lpstr>
      <vt:lpstr>Плохие примеры.  Москва-сити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Богданова Екатерина Алексеевна</dc:creator>
  <cp:lastModifiedBy>Богданова Екатерина Алексеевна</cp:lastModifiedBy>
  <cp:revision>3</cp:revision>
  <dcterms:created xsi:type="dcterms:W3CDTF">2025-09-19T09:14:03Z</dcterms:created>
  <dcterms:modified xsi:type="dcterms:W3CDTF">2025-09-19T11:01:06Z</dcterms:modified>
</cp:coreProperties>
</file>